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2" r:id="rId2"/>
    <p:sldId id="341" r:id="rId3"/>
    <p:sldId id="358" r:id="rId4"/>
    <p:sldId id="362" r:id="rId5"/>
    <p:sldId id="343" r:id="rId6"/>
    <p:sldId id="344" r:id="rId7"/>
    <p:sldId id="349" r:id="rId8"/>
    <p:sldId id="292" r:id="rId9"/>
    <p:sldId id="359" r:id="rId10"/>
    <p:sldId id="367" r:id="rId11"/>
    <p:sldId id="360" r:id="rId12"/>
    <p:sldId id="361" r:id="rId13"/>
    <p:sldId id="345" r:id="rId14"/>
    <p:sldId id="295" r:id="rId15"/>
    <p:sldId id="346" r:id="rId16"/>
    <p:sldId id="366" r:id="rId17"/>
    <p:sldId id="347" r:id="rId18"/>
    <p:sldId id="357" r:id="rId19"/>
    <p:sldId id="353" r:id="rId20"/>
    <p:sldId id="355" r:id="rId21"/>
    <p:sldId id="363" r:id="rId22"/>
    <p:sldId id="313" r:id="rId23"/>
    <p:sldId id="365" r:id="rId2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FE20"/>
    <a:srgbClr val="000000"/>
    <a:srgbClr val="FFC000"/>
    <a:srgbClr val="E29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6964" autoAdjust="0"/>
  </p:normalViewPr>
  <p:slideViewPr>
    <p:cSldViewPr>
      <p:cViewPr varScale="1">
        <p:scale>
          <a:sx n="177" d="100"/>
          <a:sy n="177" d="100"/>
        </p:scale>
        <p:origin x="186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55" cy="481052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l" eaLnBrk="1" hangingPunct="1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271" y="1"/>
            <a:ext cx="3170255" cy="481052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r" eaLnBrk="1" hangingPunct="1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2E16092F-27F7-49F8-A229-84839CBD6B16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5" rIns="96649" bIns="483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6" y="4620413"/>
            <a:ext cx="5851490" cy="3780637"/>
          </a:xfrm>
          <a:prstGeom prst="rect">
            <a:avLst/>
          </a:prstGeom>
        </p:spPr>
        <p:txBody>
          <a:bodyPr vert="horz" lIns="96649" tIns="48325" rIns="96649" bIns="48325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49"/>
            <a:ext cx="3170255" cy="481051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l" eaLnBrk="1" hangingPunct="1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271" y="9120149"/>
            <a:ext cx="3170255" cy="481051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r" eaLnBrk="1" hangingPunct="1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4C65288F-8E3E-4A39-8391-EFB5101ED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BDA8B7-4E1F-4781-87DA-787371B1AD2F}" type="slidenum">
              <a:rPr lang="en-US" altLang="en-US" sz="1300"/>
              <a:pPr/>
              <a:t>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587963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BDA8B7-4E1F-4781-87DA-787371B1AD2F}" type="slidenum">
              <a:rPr lang="en-US" altLang="en-US" sz="1300"/>
              <a:pPr/>
              <a:t>10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013303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FCA3A5-C3C8-489E-B1BB-8CE4EC386154}" type="slidenum">
              <a:rPr lang="en-US" altLang="en-US" sz="1300"/>
              <a:pPr/>
              <a:t>11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309884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FCA3A5-C3C8-489E-B1BB-8CE4EC386154}" type="slidenum">
              <a:rPr lang="en-US" altLang="en-US" sz="1300"/>
              <a:pPr/>
              <a:t>12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491670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BDA8B7-4E1F-4781-87DA-787371B1AD2F}" type="slidenum">
              <a:rPr lang="en-US" altLang="en-US" sz="1300"/>
              <a:pPr/>
              <a:t>13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05662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852EB4-D0C5-4129-B3E8-72AB707C3BD4}" type="slidenum">
              <a:rPr lang="en-US" altLang="en-US" sz="1300"/>
              <a:pPr/>
              <a:t>14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BDA8B7-4E1F-4781-87DA-787371B1AD2F}" type="slidenum">
              <a:rPr lang="en-US" altLang="en-US" sz="1300"/>
              <a:pPr/>
              <a:t>15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642519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134362-3514-45A1-ACA0-33007F50B7D9}" type="slidenum">
              <a:rPr lang="en-US" altLang="en-US" sz="1300"/>
              <a:pPr/>
              <a:t>16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16500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BDA8B7-4E1F-4781-87DA-787371B1AD2F}" type="slidenum">
              <a:rPr lang="en-US" altLang="en-US" sz="1300"/>
              <a:pPr/>
              <a:t>17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175690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380F75-A116-4C80-B278-78C7A75580C5}" type="slidenum">
              <a:rPr lang="en-US" altLang="en-US" sz="1300"/>
              <a:pPr/>
              <a:t>18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397164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BDA8B7-4E1F-4781-87DA-787371B1AD2F}" type="slidenum">
              <a:rPr lang="en-US" altLang="en-US" sz="1300"/>
              <a:pPr/>
              <a:t>19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28882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13" indent="-2873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2525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2900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6450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3650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0850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8050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5250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386D34-175D-4355-9E3D-A8B2E410DC2C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7201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134362-3514-45A1-ACA0-33007F50B7D9}" type="slidenum">
              <a:rPr lang="en-US" altLang="en-US" sz="1300"/>
              <a:pPr/>
              <a:t>20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568680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134362-3514-45A1-ACA0-33007F50B7D9}" type="slidenum">
              <a:rPr lang="en-US" altLang="en-US" sz="1300"/>
              <a:pPr/>
              <a:t>21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536987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144B43-8F35-476D-8934-C924A6492ECC}" type="slidenum">
              <a:rPr lang="en-US" altLang="en-US" sz="1300"/>
              <a:pPr/>
              <a:t>22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134362-3514-45A1-ACA0-33007F50B7D9}" type="slidenum">
              <a:rPr lang="en-US" altLang="en-US" sz="1300"/>
              <a:pPr/>
              <a:t>23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534293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BDA8B7-4E1F-4781-87DA-787371B1AD2F}" type="slidenum">
              <a:rPr lang="en-US" altLang="en-US" sz="1300"/>
              <a:pPr/>
              <a:t>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4896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BDA8B7-4E1F-4781-87DA-787371B1AD2F}" type="slidenum">
              <a:rPr lang="en-US" altLang="en-US" sz="1300"/>
              <a:pPr/>
              <a:t>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17386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BDA8B7-4E1F-4781-87DA-787371B1AD2F}" type="slidenum">
              <a:rPr lang="en-US" altLang="en-US" sz="1300"/>
              <a:pPr/>
              <a:t>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66919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BDA8B7-4E1F-4781-87DA-787371B1AD2F}" type="slidenum">
              <a:rPr lang="en-US" altLang="en-US" sz="1300"/>
              <a:pPr/>
              <a:t>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032903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BDA8B7-4E1F-4781-87DA-787371B1AD2F}" type="slidenum">
              <a:rPr lang="en-US" altLang="en-US" sz="1300"/>
              <a:pPr/>
              <a:t>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625106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BBB0C1-04BE-4212-ADF4-1456EDBFFBC5}" type="slidenum">
              <a:rPr lang="en-US" altLang="en-US" sz="1300"/>
              <a:pPr/>
              <a:t>8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930" indent="-30087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809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868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251" indent="-24103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2985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1719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0453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89187" indent="-2410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BBB0C1-04BE-4212-ADF4-1456EDBFFBC5}" type="slidenum">
              <a:rPr lang="en-US" altLang="en-US" sz="1300"/>
              <a:pPr/>
              <a:t>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4517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BCE40-E611-4E9B-BE8E-2701197F7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3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629F-7B4C-44B7-90BA-0DE2C9724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CD5F-540F-4473-B14F-81485FF1E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6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4F6E-5562-4A93-A50D-A0123E0AD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6DA77-B7E9-4130-B781-6AA90B40A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53F2D-CB04-440D-9AA4-B7B0D5C25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5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7276A-3A0C-47CB-92A9-2DBDD08C5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2A051-C88B-43AA-9864-C3D9B141A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80052-8A43-458B-8C3F-8D23B674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1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54E56-5C28-4770-AB0D-85E5B1A6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7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1C63D-B8BC-4AE1-B1AC-70ADE973D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4626537A-CF2A-4BE7-A422-CCDC38F9C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4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7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8.jp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9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1.jp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4.jpeg"/><Relationship Id="rId11" Type="http://schemas.openxmlformats.org/officeDocument/2006/relationships/image" Target="../media/image28.jpg"/><Relationship Id="rId5" Type="http://schemas.openxmlformats.org/officeDocument/2006/relationships/image" Target="../media/image23.jpeg"/><Relationship Id="rId10" Type="http://schemas.openxmlformats.org/officeDocument/2006/relationships/image" Target="../media/image3.jp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9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30.jp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31.jp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32.jpg"/><Relationship Id="rId5" Type="http://schemas.openxmlformats.org/officeDocument/2006/relationships/image" Target="../media/image3.jpg"/><Relationship Id="rId4" Type="http://schemas.openxmlformats.org/officeDocument/2006/relationships/hyperlink" Target="mailto:ctoxyz@gmail.co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lower duress at scale for America’s 80% to qualitatively increase decision making</a:t>
            </a:r>
            <a:b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02FE20"/>
                </a:solidFill>
                <a:latin typeface="Arial" pitchFamily="34" charset="0"/>
                <a:cs typeface="Arial" pitchFamily="34" charset="0"/>
              </a:rPr>
              <a:t>Bills = Duress = Poor Choices = Societal </a:t>
            </a:r>
            <a:r>
              <a:rPr lang="en-US" sz="2400" b="1" dirty="0">
                <a:solidFill>
                  <a:srgbClr val="02FE2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400" b="1" dirty="0" smtClean="0">
                <a:solidFill>
                  <a:srgbClr val="02FE20"/>
                </a:solidFill>
                <a:latin typeface="Arial" pitchFamily="34" charset="0"/>
                <a:cs typeface="Arial" pitchFamily="34" charset="0"/>
              </a:rPr>
              <a:t>egradation</a:t>
            </a:r>
          </a:p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generate sustainable high profit while each </a:t>
            </a:r>
          </a:p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 payment solves human created issues</a:t>
            </a:r>
            <a:b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8872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xit</a:t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02FE20"/>
                </a:solidFill>
                <a:latin typeface="Arial" pitchFamily="34" charset="0"/>
                <a:cs typeface="Arial" pitchFamily="34" charset="0"/>
              </a:rPr>
              <a:t>$500MM+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10M User @$10.44/Y x 5Y = $522MM valuation</a:t>
            </a:r>
            <a:b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Bank / Social Payment Competitor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515524"/>
      </p:ext>
    </p:ext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2088" y="152400"/>
            <a:ext cx="6665912" cy="638175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</a:t>
            </a:r>
            <a:endParaRPr lang="en-US" altLang="en-U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6660" y="152400"/>
            <a:ext cx="16347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371600"/>
            <a:ext cx="3048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 Margin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b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altLang="en-US" sz="28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24200" y="1371600"/>
            <a:ext cx="3048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 Micro 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altLang="en-US" sz="28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48400" y="1371600"/>
            <a:ext cx="269487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Gamified</a:t>
            </a:r>
            <a:r>
              <a:rPr lang="en-U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Incentivized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Propagation </a:t>
            </a:r>
            <a:b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Engagement</a:t>
            </a:r>
            <a:endParaRPr lang="en-US" altLang="en-US" sz="28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251987"/>
      </p:ext>
    </p:ext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0775728"/>
      </p:ext>
    </p:ext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021420"/>
      </p:ext>
    </p:ext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2088" y="152400"/>
            <a:ext cx="6665912" cy="638175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</a:t>
            </a:r>
            <a:endParaRPr lang="en-US" altLang="en-U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6660" y="152400"/>
            <a:ext cx="16347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371600"/>
            <a:ext cx="3048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 Margin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b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altLang="en-US" sz="28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24200" y="1371600"/>
            <a:ext cx="3048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 Micro 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altLang="en-US" sz="28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48400" y="1371600"/>
            <a:ext cx="269487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Gamified</a:t>
            </a:r>
            <a:r>
              <a:rPr lang="en-U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Incentivized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Propagation </a:t>
            </a:r>
            <a:b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Engagement</a:t>
            </a:r>
            <a:endParaRPr lang="en-US" altLang="en-US" sz="28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8993821"/>
      </p:ext>
    </p:ext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92088" y="152400"/>
            <a:ext cx="7164572" cy="638175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Forecast</a:t>
            </a:r>
            <a:endParaRPr lang="en-US" altLang="en-US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248400" y="1382713"/>
            <a:ext cx="289560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Users</a:t>
            </a:r>
            <a:br>
              <a:rPr lang="en-US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Bills per User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</a:t>
            </a: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Bill</a:t>
            </a:r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kern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$250M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Profit</a:t>
            </a:r>
            <a:r>
              <a:rPr lang="en-US" altLang="en-US" sz="20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Year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kern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971800" y="1382713"/>
            <a:ext cx="312420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250K Users</a:t>
            </a:r>
            <a:br>
              <a:rPr lang="en-US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Bills per User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</a:t>
            </a: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Bill</a:t>
            </a:r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kern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0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$12.5M</a:t>
            </a:r>
            <a:r>
              <a:rPr lang="en-US" altLang="en-US" sz="20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Profit </a:t>
            </a:r>
            <a:r>
              <a:rPr lang="en-US" altLang="en-US" sz="20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Year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52400" y="1382713"/>
            <a:ext cx="266700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1K Users</a:t>
            </a:r>
            <a:br>
              <a:rPr lang="en-US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Bills per User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Pays per Bill</a:t>
            </a:r>
            <a:endParaRPr lang="en-US" altLang="en-US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kern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$50K 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Profit</a:t>
            </a:r>
            <a:r>
              <a:rPr lang="en-US" altLang="en-US" sz="20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Year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kern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6660" y="152400"/>
            <a:ext cx="16347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2088" y="152400"/>
            <a:ext cx="6665912" cy="638175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Adoption</a:t>
            </a:r>
            <a:endParaRPr lang="en-US" altLang="en-U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6660" y="152400"/>
            <a:ext cx="16347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24200" y="1295400"/>
            <a:ext cx="3048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Affairs Department 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Million Vets</a:t>
            </a:r>
            <a:endParaRPr lang="en-US" altLang="en-US" sz="28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48400" y="1295400"/>
            <a:ext cx="269487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kern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Virality</a:t>
            </a:r>
            <a:endParaRPr lang="en-US" altLang="en-US" sz="2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None/>
              <a:defRPr/>
            </a:pPr>
            <a:endParaRPr lang="en-US" alt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None/>
              <a:defRPr/>
            </a:pP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Gamified 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Incentivized Recursive Propagation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295400"/>
            <a:ext cx="3048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 Sign-Up Incentive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Bill Money </a:t>
            </a: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Drawing</a:t>
            </a:r>
            <a:endParaRPr lang="en-US" altLang="en-US" sz="2800" b="1" kern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kern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Maximizing Engagement</a:t>
            </a:r>
            <a:endParaRPr lang="en-US" altLang="en-US" sz="2800" b="1" kern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728575"/>
      </p:ext>
    </p:ext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64" y="609600"/>
            <a:ext cx="9094840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199316"/>
      </p:ext>
    </p:ext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2088" y="152400"/>
            <a:ext cx="6665912" cy="638175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Advantage</a:t>
            </a:r>
            <a:endParaRPr lang="en-US" altLang="en-U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6660" y="152400"/>
            <a:ext cx="16347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122234" y="1308410"/>
            <a:ext cx="3048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To Market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 social 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Payment</a:t>
            </a:r>
            <a:endParaRPr lang="en-US" altLang="en-US" sz="2800" b="1" kern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943493" y="1295400"/>
            <a:ext cx="3048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Bills 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 </a:t>
            </a: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 Based Engagement</a:t>
            </a:r>
            <a:endParaRPr lang="en-US" altLang="en-US" sz="2800" b="1" kern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Patents Pending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009220" y="1325137"/>
            <a:ext cx="3048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Fraudless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Bill </a:t>
            </a:r>
            <a:r>
              <a:rPr lang="en-US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endParaRPr lang="en-US" altLang="en-US" sz="2800" b="1" kern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6869203"/>
      </p:ext>
    </p:ext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92088" y="152400"/>
            <a:ext cx="6172200" cy="638175"/>
          </a:xfrm>
        </p:spPr>
        <p:txBody>
          <a:bodyPr/>
          <a:lstStyle/>
          <a:p>
            <a:pPr algn="l" eaLnBrk="1" hangingPunct="1"/>
            <a:r>
              <a:rPr lang="en-US" altLang="en-US" sz="4000" b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2088" y="889219"/>
            <a:ext cx="5675312" cy="949975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Nathan Briggs, </a:t>
            </a:r>
            <a:r>
              <a:rPr lang="en-US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CxO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ceo+cto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1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+ 27+ years exp.</a:t>
            </a:r>
            <a:b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+ 100s of mobile – Social Commerce, Medical, Enterprise, </a:t>
            </a:r>
            <a:r>
              <a:rPr lang="en-US" sz="1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Comsumer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Accounts: American Express, Red Bull, AT&amp;T, AON, </a:t>
            </a:r>
            <a:r>
              <a:rPr lang="en-US" sz="1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SalesForce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Colliers+</a:t>
            </a:r>
            <a:b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BS, Computer Science, 3.95/Summa + AWS Certified + Former U.S. Marine</a:t>
            </a:r>
            <a:r>
              <a:rPr lang="en-US" sz="1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sz="1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835025"/>
            <a:ext cx="8382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277047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217488" y="2903386"/>
            <a:ext cx="52181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Varuzhan Kankanyan,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Chief 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Technology Officer</a:t>
            </a:r>
            <a:b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Masters, 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Engineering</a:t>
            </a: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6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b="1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000" b="1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400" b="1" kern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50824" y="5867400"/>
            <a:ext cx="5464175" cy="78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Brent Schmitt, 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Investor</a:t>
            </a:r>
            <a:r>
              <a:rPr lang="en-US" sz="1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Ex-Microsoft </a:t>
            </a:r>
            <a:r>
              <a: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years Experience Software </a:t>
            </a:r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Sales</a:t>
            </a:r>
            <a:r>
              <a: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Founder, New Day Fund</a:t>
            </a:r>
            <a:endParaRPr lang="en-US" sz="9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b="1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000" b="1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400" b="1" kern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30" y="5814351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2" y="5148262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45137" y="5181600"/>
            <a:ext cx="4506912" cy="63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Marc Bevand, 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Investor</a:t>
            </a:r>
            <a:r>
              <a:rPr lang="en-US" sz="1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Ex-Google </a:t>
            </a:r>
            <a:r>
              <a: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years Experience Software </a:t>
            </a:r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Member of Tech Coast Angels</a:t>
            </a:r>
            <a:endParaRPr lang="en-US" sz="900" b="1" kern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8862" y="4434029"/>
            <a:ext cx="68827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245137" y="4531443"/>
            <a:ext cx="46466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Gary Brendle, 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Investor &amp; Relations</a:t>
            </a:r>
            <a:b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+ 22+ years Investor &amp; Real Estate</a:t>
            </a:r>
            <a:b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U.S. Air Force</a:t>
            </a: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6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b="1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000" b="1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400" b="1" kern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8544" y="1910897"/>
            <a:ext cx="719138" cy="71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35464" y="2088377"/>
            <a:ext cx="4989512" cy="5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Chris Zhen,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Chief 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Legal Officer</a:t>
            </a:r>
            <a:b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CA &amp; NY Bar, Patent Bar, TIVO &amp; </a:t>
            </a:r>
            <a:r>
              <a:rPr lang="en-US" sz="1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Honewell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BSE, Electrical &amp; Computer </a:t>
            </a:r>
            <a:r>
              <a: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Science/Magna Cum Laude</a:t>
            </a:r>
            <a:endParaRPr lang="en-US" sz="1100" b="1" kern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6660" y="152400"/>
            <a:ext cx="16347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987279"/>
      </p:ext>
    </p:ext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2088" y="152400"/>
            <a:ext cx="6665912" cy="638175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Comparison</a:t>
            </a:r>
            <a:endParaRPr lang="en-US" altLang="en-U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6660" y="152400"/>
            <a:ext cx="16347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993780" y="1752601"/>
            <a:ext cx="31502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BillZero</a:t>
            </a:r>
            <a:endParaRPr lang="en-US" altLang="en-US" sz="18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981200" y="5074094"/>
            <a:ext cx="1676400" cy="5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</a:t>
            </a:r>
            <a:endParaRPr lang="en-US" altLang="en-US" sz="18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981200" y="3412737"/>
            <a:ext cx="16764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Venmo</a:t>
            </a:r>
            <a:b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CashApp</a:t>
            </a:r>
            <a:endParaRPr lang="en-US" altLang="en-US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981200" y="4457290"/>
            <a:ext cx="167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GoFundMe</a:t>
            </a:r>
            <a:endParaRPr lang="en-US" altLang="en-US" sz="18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305453" y="3831838"/>
            <a:ext cx="2838547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2F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Free</a:t>
            </a:r>
            <a:endParaRPr lang="en-US" altLang="en-US" sz="2800" b="1" kern="0" dirty="0" smtClean="0">
              <a:solidFill>
                <a:srgbClr val="02F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0" y="1396807"/>
            <a:ext cx="3400631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Incentivized</a:t>
            </a:r>
            <a:endParaRPr lang="en-US" altLang="en-US" sz="2800" b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305454" y="2667701"/>
            <a:ext cx="2838546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2F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Incentivized</a:t>
            </a:r>
            <a:endParaRPr lang="en-US" altLang="en-US" sz="2800" b="1" kern="0" dirty="0" smtClean="0">
              <a:solidFill>
                <a:srgbClr val="02F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305454" y="3248027"/>
            <a:ext cx="2838546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2F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Verified</a:t>
            </a:r>
            <a:endParaRPr lang="en-US" altLang="en-US" sz="2800" b="1" kern="0" dirty="0" smtClean="0">
              <a:solidFill>
                <a:srgbClr val="02F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0" y="2019301"/>
            <a:ext cx="3406207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Fraud Free</a:t>
            </a:r>
            <a:endParaRPr lang="en-US" altLang="en-US" sz="2800" b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-1" y="2573406"/>
            <a:ext cx="3400631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Verified</a:t>
            </a:r>
            <a:endParaRPr lang="en-US" altLang="en-US" sz="2800" b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8288320"/>
      </p:ext>
    </p:ext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76200" y="60960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 Briggs,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CxO</a:t>
            </a:r>
            <a:r>
              <a:rPr lang="en-US" alt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602.795.2289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ctoxyz@gmail.com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5019232"/>
      </p:ext>
    </p:ext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92088" y="152400"/>
            <a:ext cx="6172200" cy="638175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2088" y="1524000"/>
            <a:ext cx="8647112" cy="5029200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12 Months Financing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Seeking Seed			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500K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Generate 1 Million 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Users = </a:t>
            </a:r>
            <a:endParaRPr lang="en-US" sz="3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Exit		$500MM+ (Bank/Competitor)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6660" y="152400"/>
            <a:ext cx="16347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584115"/>
      </p:ext>
    </p:ext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92088" y="152400"/>
            <a:ext cx="6172200" cy="638175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2088" y="1524000"/>
            <a:ext cx="8647112" cy="5029200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12 Months Financing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Seeking Seed			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500K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Generate 1 Million </a:t>
            </a: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Users = </a:t>
            </a:r>
            <a:endParaRPr lang="en-US" sz="3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Exit		$500MM+ (Bank/Competitor)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6660" y="152400"/>
            <a:ext cx="16347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9440714"/>
      </p:ext>
    </p:ext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92088" y="152400"/>
            <a:ext cx="6172200" cy="638175"/>
          </a:xfrm>
        </p:spPr>
        <p:txBody>
          <a:bodyPr/>
          <a:lstStyle/>
          <a:p>
            <a:pPr algn="l" eaLnBrk="1" hangingPunct="1"/>
            <a:r>
              <a:rPr lang="en-US" altLang="en-US" sz="4000" b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382713"/>
            <a:ext cx="86106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40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Talk!</a:t>
            </a:r>
            <a:endParaRPr lang="en-US" altLang="en-US" sz="8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3657600"/>
            <a:ext cx="8001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Nathan Briggs,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CxO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ctoxyz@gmail.com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/ 602.795.2289</a:t>
            </a:r>
            <a:endParaRPr lang="en-US" sz="2600" i="1" kern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6660" y="152400"/>
            <a:ext cx="16347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92088" y="152400"/>
            <a:ext cx="6172200" cy="638175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Penetration</a:t>
            </a:r>
            <a:endParaRPr lang="en-US" alt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6660" y="152400"/>
            <a:ext cx="16347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09800" y="1202085"/>
            <a:ext cx="3810000" cy="35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 External	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30M Followers</a:t>
            </a:r>
            <a:endParaRPr lang="en-US" altLang="en-US" sz="1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2179628"/>
            <a:ext cx="114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endParaRPr lang="en-US" altLang="en-US" sz="3600" b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1377753"/>
            <a:ext cx="114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endParaRPr lang="en-US" altLang="en-US" sz="3600" b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209800" y="1559817"/>
            <a:ext cx="3810000" cy="35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 Internal	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10M Followers</a:t>
            </a:r>
            <a:endParaRPr lang="en-US" altLang="en-US" sz="1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209800" y="2129246"/>
            <a:ext cx="5029200" cy="35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Majors	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CNN, CNBC, ABC, FOX...</a:t>
            </a:r>
            <a:endParaRPr lang="en-US" altLang="en-US" sz="1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209800" y="2510874"/>
            <a:ext cx="5029200" cy="35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Niche		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AARP, Military, Parents</a:t>
            </a:r>
            <a:endParaRPr lang="en-US" altLang="en-US" sz="1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81000" y="3013391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</a:t>
            </a:r>
            <a:endParaRPr lang="en-US" altLang="en-US" sz="3600" b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09800" y="3092364"/>
            <a:ext cx="5029200" cy="35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/ NY Mayor	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Endorse + Vets + Homeless</a:t>
            </a:r>
            <a:endParaRPr lang="en-US" altLang="en-US" sz="1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81000" y="3870899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CPC</a:t>
            </a:r>
            <a:endParaRPr lang="en-US" altLang="en-US" sz="3600" b="1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209800" y="4027234"/>
            <a:ext cx="5146860" cy="35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A/B		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 FB GOOG TIK DAILYMAIL</a:t>
            </a:r>
            <a:endParaRPr lang="en-US" altLang="en-US" sz="1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209800" y="3384131"/>
            <a:ext cx="5029200" cy="35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		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Vets 18.8Million</a:t>
            </a:r>
            <a:endParaRPr lang="en-US" altLang="en-US" sz="1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333750" y="4599913"/>
            <a:ext cx="2476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AIMED AT</a:t>
            </a:r>
            <a:endParaRPr lang="en-US" altLang="en-US" sz="2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000" y="5085026"/>
            <a:ext cx="8610414" cy="1468174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57200" y="5188117"/>
            <a:ext cx="8458200" cy="129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smtClean="0">
                <a:solidFill>
                  <a:srgbClr val="02F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20-50 MILLION PEOPLE 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smtClean="0">
                <a:solidFill>
                  <a:srgbClr val="02F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 + NO SUPPORT + CAPTIVE</a:t>
            </a:r>
            <a:endParaRPr lang="en-US" altLang="en-US" sz="4000" b="1" kern="0" dirty="0" smtClean="0">
              <a:solidFill>
                <a:srgbClr val="02F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7239000" y="1195397"/>
            <a:ext cx="1752414" cy="35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150K - 500K</a:t>
            </a:r>
            <a:endParaRPr lang="en-US" altLang="en-US" sz="1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7239000" y="1548624"/>
            <a:ext cx="1752414" cy="35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150K - 500K</a:t>
            </a:r>
            <a:endParaRPr lang="en-US" altLang="en-US" sz="1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7239000" y="2025763"/>
            <a:ext cx="1752414" cy="35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50K - 100K</a:t>
            </a:r>
            <a:endParaRPr lang="en-US" altLang="en-US" sz="1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7239000" y="2438590"/>
            <a:ext cx="1752414" cy="35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50K - 100K</a:t>
            </a:r>
            <a:endParaRPr lang="en-US" altLang="en-US" sz="1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7239000" y="3117295"/>
            <a:ext cx="1752414" cy="35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500 - 1K</a:t>
            </a:r>
            <a:endParaRPr lang="en-US" altLang="en-US" sz="1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7239000" y="3412608"/>
            <a:ext cx="1752414" cy="35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0K - 50K</a:t>
            </a:r>
            <a:endParaRPr lang="en-US" altLang="en-US" sz="1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7239000" y="4018817"/>
            <a:ext cx="1752414" cy="35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5K - 50K</a:t>
            </a:r>
            <a:endParaRPr lang="en-US" altLang="en-US" sz="1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6096000" y="4554201"/>
            <a:ext cx="2895414" cy="35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430K – 1.3M</a:t>
            </a:r>
            <a:endParaRPr lang="en-US" altLang="en-US" sz="2200" b="1" kern="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619764"/>
      </p:ext>
    </p:ext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2088" y="152400"/>
            <a:ext cx="6665912" cy="638175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en-US" altLang="en-U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6660" y="152400"/>
            <a:ext cx="16347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2088" y="1447800"/>
            <a:ext cx="8647112" cy="5029200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 Million Can’t Pay Bills + Use P2P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P2P Fraud Up 733%</a:t>
            </a:r>
            <a:b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Social Bill Pay Platform exists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1849233"/>
      </p:ext>
    </p:ext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2088" y="152400"/>
            <a:ext cx="6665912" cy="638175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en-US" altLang="en-U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6660" y="152400"/>
            <a:ext cx="16347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2088" y="1447800"/>
            <a:ext cx="8647112" cy="5029200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 Million Can’t Pay Bills + Use P2P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P2P Fraud Up 733%</a:t>
            </a:r>
            <a:b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Social Bill Pay Platform exists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5381670"/>
      </p:ext>
    </p:ext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2088" y="152400"/>
            <a:ext cx="6665912" cy="638175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altLang="en-U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6660" y="152400"/>
            <a:ext cx="16347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2088" y="3230831"/>
            <a:ext cx="3048000" cy="361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Payments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 to $500</a:t>
            </a:r>
            <a:endParaRPr lang="en-US" altLang="en-US" sz="24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40088" y="3238846"/>
            <a:ext cx="3048000" cy="361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Gamified Social Propagation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Incentivized Engagement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b="1" kern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Powered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48401" y="3240704"/>
            <a:ext cx="2743014" cy="361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Free</a:t>
            </a:r>
            <a:b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 Transfer</a:t>
            </a:r>
            <a:endParaRPr lang="en-US" altLang="en-US" sz="2400" b="1" kern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2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2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Personal Data</a:t>
            </a:r>
            <a:br>
              <a:rPr lang="en-US" altLang="en-US" sz="22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2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2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200" b="1" kern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Bankless</a:t>
            </a:r>
            <a:r>
              <a:rPr lang="en-US" altLang="en-US" sz="22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92089" y="1309687"/>
            <a:ext cx="875119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eaLnBrk="1" hangingPunct="1">
              <a:spcBef>
                <a:spcPct val="0"/>
              </a:spcBef>
              <a:buNone/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AI incentivized &amp; gamified risk-free social payment platform hosting verified user bills for</a:t>
            </a:r>
            <a:endParaRPr lang="en-US" altLang="en-US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43434"/>
      </p:ext>
    </p:ext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2088" y="152400"/>
            <a:ext cx="6665912" cy="638175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Validation</a:t>
            </a:r>
            <a:endParaRPr lang="en-US" altLang="en-U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6660" y="152400"/>
            <a:ext cx="16347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752600"/>
            <a:ext cx="2819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Venmo</a:t>
            </a: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 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$300 Million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Day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0" y="1752598"/>
            <a:ext cx="2362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P2P Use</a:t>
            </a: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 Million 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People</a:t>
            </a:r>
            <a:endParaRPr lang="en-US" altLang="en-US" sz="24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791200" y="1752598"/>
            <a:ext cx="3152078" cy="47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Pay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41% Increase 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Mobile Payment Market </a:t>
            </a:r>
            <a:b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69Bn - $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98Bn</a:t>
            </a:r>
            <a:endParaRPr lang="en-US" altLang="en-US" sz="24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1367324"/>
      </p:ext>
    </p:ext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2088" y="152400"/>
            <a:ext cx="6665912" cy="638175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Size</a:t>
            </a:r>
            <a:endParaRPr lang="en-US" altLang="en-U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6660" y="152400"/>
            <a:ext cx="16347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752600"/>
            <a:ext cx="3048000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</a:t>
            </a: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$2.75 Trillion 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endParaRPr lang="en-US" altLang="en-US" sz="14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24200" y="1752600"/>
            <a:ext cx="3048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$1.08 Trillion </a:t>
            </a:r>
            <a:b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Auto, </a:t>
            </a:r>
            <a:r>
              <a:rPr lang="en-US" alt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</a:t>
            </a: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Edu, Med, Home</a:t>
            </a:r>
            <a:b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39%</a:t>
            </a:r>
            <a:endParaRPr lang="en-US" altLang="en-US" sz="24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48400" y="1752598"/>
            <a:ext cx="2694878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2" indent="0" algn="ctr" eaLnBrk="1" hangingPunct="1">
              <a:spcBef>
                <a:spcPct val="0"/>
              </a:spcBef>
              <a:buNone/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Billion </a:t>
            </a:r>
            <a:r>
              <a:rPr lang="en-US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of Market</a:t>
            </a:r>
            <a:endParaRPr lang="en-US" altLang="en-US" sz="2400" b="1" kern="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8343147"/>
      </p:ext>
    </p:ext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2088" y="152400"/>
            <a:ext cx="7199312" cy="638175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| </a:t>
            </a:r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= 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524000"/>
            <a:ext cx="4532312" cy="5029200"/>
          </a:xfrm>
        </p:spPr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Share Bill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 a Money Request</a:t>
            </a: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 Network Sharable</a:t>
            </a: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Bills = 100% Authentic</a:t>
            </a:r>
            <a:b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Pay Bills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Select Bill, Amount &amp; Pay</a:t>
            </a: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Real-Time Payment &amp; ACH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9974" y="1255713"/>
            <a:ext cx="267522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3983038"/>
            <a:ext cx="1412102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1066800"/>
            <a:ext cx="1432928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6660" y="152400"/>
            <a:ext cx="16347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2088" y="152400"/>
            <a:ext cx="7199312" cy="638175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| </a:t>
            </a:r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= 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524000"/>
            <a:ext cx="4532312" cy="5029200"/>
          </a:xfrm>
        </p:spPr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Share Bill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 a Money Request</a:t>
            </a: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 Network Sharable</a:t>
            </a: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Bills = 100% Authentic</a:t>
            </a:r>
            <a:b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Pay Bills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Select Bill, Amount &amp; Pay</a:t>
            </a: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Real-Time Payment &amp; ACH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3896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9974" y="1255713"/>
            <a:ext cx="267522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3983038"/>
            <a:ext cx="1412102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1066800"/>
            <a:ext cx="1432928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6660" y="152400"/>
            <a:ext cx="16347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646142"/>
      </p:ext>
    </p:extLst>
  </p:cSld>
  <p:clrMapOvr>
    <a:masterClrMapping/>
  </p:clrMapOvr>
  <p:transition advTm="39814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7|2.7|2.3|4.6"/>
</p:tagLst>
</file>

<file path=ppt/theme/theme1.xml><?xml version="1.0" encoding="utf-8"?>
<a:theme xmlns:a="http://schemas.openxmlformats.org/drawingml/2006/main" name="Default Design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106567</TotalTime>
  <Words>340</Words>
  <Application>Microsoft Office PowerPoint</Application>
  <PresentationFormat>On-screen Show (4:3)</PresentationFormat>
  <Paragraphs>281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 2</vt:lpstr>
      <vt:lpstr>Default Design</vt:lpstr>
      <vt:lpstr>PowerPoint Presentation</vt:lpstr>
      <vt:lpstr>PowerPoint Presentation</vt:lpstr>
      <vt:lpstr>Problem</vt:lpstr>
      <vt:lpstr>Problem</vt:lpstr>
      <vt:lpstr>Solution</vt:lpstr>
      <vt:lpstr>Market Validation</vt:lpstr>
      <vt:lpstr>Market Size</vt:lpstr>
      <vt:lpstr>Product | Share =  Payments</vt:lpstr>
      <vt:lpstr>Product | Share =  Payments</vt:lpstr>
      <vt:lpstr>Business Model</vt:lpstr>
      <vt:lpstr>PowerPoint Presentation</vt:lpstr>
      <vt:lpstr>PowerPoint Presentation</vt:lpstr>
      <vt:lpstr>Business Model</vt:lpstr>
      <vt:lpstr>Financial Forecast</vt:lpstr>
      <vt:lpstr>Market Adoption</vt:lpstr>
      <vt:lpstr>PowerPoint Presentation</vt:lpstr>
      <vt:lpstr>Competitive Advantage</vt:lpstr>
      <vt:lpstr>Team</vt:lpstr>
      <vt:lpstr>Competitive Comparison</vt:lpstr>
      <vt:lpstr>Financial</vt:lpstr>
      <vt:lpstr>Financial</vt:lpstr>
      <vt:lpstr>Questions?</vt:lpstr>
      <vt:lpstr>Market Penetration</vt:lpstr>
    </vt:vector>
  </TitlesOfParts>
  <Company>syntheticMagic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bz</dc:title>
  <dc:creator>Nathan Briggs</dc:creator>
  <cp:lastModifiedBy>n</cp:lastModifiedBy>
  <cp:revision>651</cp:revision>
  <cp:lastPrinted>2021-01-18T01:45:21Z</cp:lastPrinted>
  <dcterms:created xsi:type="dcterms:W3CDTF">2004-11-04T08:35:29Z</dcterms:created>
  <dcterms:modified xsi:type="dcterms:W3CDTF">2021-10-12T03:10:22Z</dcterms:modified>
  <cp:contentStatus/>
</cp:coreProperties>
</file>